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58" r:id="rId4"/>
    <p:sldId id="256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0E59D-D1C3-4B1B-89D7-63BAEAA07614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45C0-9862-4764-95BE-DA3E546C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3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7DD387F-771D-48F4-835E-3E2817E76864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3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6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4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0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24D5C-EE61-4472-AB44-F9CD331737A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8594-ED38-4952-AAB8-EE202F47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number line is a graph that contains both integers and rational numbers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399"/>
            <a:ext cx="6858000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2930236"/>
            <a:ext cx="633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 identify the integers and rational numbers on this graph?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429000"/>
            <a:ext cx="5812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 identify the opposites of each rational number and </a:t>
            </a:r>
          </a:p>
          <a:p>
            <a:r>
              <a:rPr lang="en-US" dirty="0" smtClean="0"/>
              <a:t>the opposites of each integer?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4075331"/>
            <a:ext cx="597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you prove that a number is the opposite of another?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4435089"/>
            <a:ext cx="43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when we add two opposites?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2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&amp; Dividing Integers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319186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 multiplication and division, however, you calculate the result as if there were no minus signs and then look at the signs to determine whether your result is positive or negative.</a:t>
            </a:r>
          </a:p>
        </p:txBody>
      </p:sp>
      <p:pic>
        <p:nvPicPr>
          <p:cNvPr id="3074" name="Picture 2" descr="http://images.slideplayer.com/2/700181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277152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199" y="1820944"/>
            <a:ext cx="246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Just do the math!!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3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Example 1: Multiplying and Dividing Integers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Multiply or Divide.</a:t>
            </a:r>
          </a:p>
          <a:p>
            <a:pPr lvl="1" eaLnBrk="1" hangingPunct="1">
              <a:defRPr/>
            </a:pPr>
            <a:r>
              <a:rPr lang="en-US" smtClean="0"/>
              <a:t>6(-7)</a:t>
            </a:r>
          </a:p>
          <a:p>
            <a:pPr lvl="2" eaLnBrk="1" hangingPunct="1">
              <a:defRPr/>
            </a:pPr>
            <a:r>
              <a:rPr lang="en-US" smtClean="0"/>
              <a:t>-42</a:t>
            </a:r>
          </a:p>
          <a:p>
            <a:pPr lvl="1" eaLnBrk="1" hangingPunct="1">
              <a:defRPr/>
            </a:pPr>
            <a:r>
              <a:rPr lang="en-US" smtClean="0"/>
              <a:t>-45 / 9</a:t>
            </a:r>
          </a:p>
          <a:p>
            <a:pPr lvl="2" eaLnBrk="1" hangingPunct="1">
              <a:defRPr/>
            </a:pPr>
            <a:r>
              <a:rPr lang="en-US" smtClean="0"/>
              <a:t>-5</a:t>
            </a:r>
          </a:p>
          <a:p>
            <a:pPr lvl="1" eaLnBrk="1" hangingPunct="1">
              <a:defRPr/>
            </a:pPr>
            <a:r>
              <a:rPr lang="en-US" smtClean="0"/>
              <a:t>-12 (-4)</a:t>
            </a:r>
          </a:p>
          <a:p>
            <a:pPr lvl="2" eaLnBrk="1" hangingPunct="1">
              <a:defRPr/>
            </a:pPr>
            <a:r>
              <a:rPr lang="en-US" smtClean="0"/>
              <a:t>48</a:t>
            </a:r>
          </a:p>
          <a:p>
            <a:pPr lvl="1" eaLnBrk="1" hangingPunct="1">
              <a:defRPr/>
            </a:pPr>
            <a:r>
              <a:rPr lang="en-US" smtClean="0"/>
              <a:t>18 / -6</a:t>
            </a:r>
          </a:p>
          <a:p>
            <a:pPr lvl="2" eaLnBrk="1" hangingPunct="1">
              <a:defRPr/>
            </a:pPr>
            <a:r>
              <a:rPr lang="en-US" smtClean="0"/>
              <a:t>-3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Try these on your own…</a:t>
            </a:r>
          </a:p>
          <a:p>
            <a:pPr lvl="1" eaLnBrk="1" hangingPunct="1">
              <a:defRPr/>
            </a:pPr>
            <a:r>
              <a:rPr lang="en-US" smtClean="0"/>
              <a:t>-6(4)	</a:t>
            </a:r>
          </a:p>
          <a:p>
            <a:pPr lvl="2" eaLnBrk="1" hangingPunct="1">
              <a:defRPr/>
            </a:pPr>
            <a:r>
              <a:rPr lang="en-US" smtClean="0"/>
              <a:t>-24</a:t>
            </a:r>
          </a:p>
          <a:p>
            <a:pPr lvl="1" eaLnBrk="1" hangingPunct="1">
              <a:defRPr/>
            </a:pPr>
            <a:r>
              <a:rPr lang="en-US" smtClean="0"/>
              <a:t>-8(-5)</a:t>
            </a:r>
          </a:p>
          <a:p>
            <a:pPr lvl="2" eaLnBrk="1" hangingPunct="1">
              <a:defRPr/>
            </a:pPr>
            <a:r>
              <a:rPr lang="en-US" smtClean="0"/>
              <a:t>40</a:t>
            </a:r>
          </a:p>
          <a:p>
            <a:pPr lvl="1" eaLnBrk="1" hangingPunct="1">
              <a:defRPr/>
            </a:pPr>
            <a:r>
              <a:rPr lang="en-US" smtClean="0"/>
              <a:t>-18/2</a:t>
            </a:r>
          </a:p>
          <a:p>
            <a:pPr lvl="2" eaLnBrk="1" hangingPunct="1">
              <a:defRPr/>
            </a:pPr>
            <a:r>
              <a:rPr lang="en-US" smtClean="0"/>
              <a:t>-9</a:t>
            </a:r>
          </a:p>
          <a:p>
            <a:pPr lvl="1" eaLnBrk="1" hangingPunct="1">
              <a:defRPr/>
            </a:pPr>
            <a:r>
              <a:rPr lang="en-US" smtClean="0"/>
              <a:t>-25/-5</a:t>
            </a:r>
          </a:p>
          <a:p>
            <a:pPr lvl="2" eaLnBrk="1" hangingPunct="1">
              <a:defRPr/>
            </a:pPr>
            <a:r>
              <a:rPr lang="en-US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03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check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we define the additive inverse property?</a:t>
            </a:r>
          </a:p>
          <a:p>
            <a:endParaRPr lang="en-US" dirty="0"/>
          </a:p>
          <a:p>
            <a:r>
              <a:rPr lang="en-US" dirty="0" smtClean="0"/>
              <a:t>What number is the additive identity and why?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472" y="3124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additive inverse</a:t>
            </a:r>
            <a:r>
              <a:rPr lang="en-US" dirty="0"/>
              <a:t> of x is another number, y, as long as the sum of x + y equals zero.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472" y="4105776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additive </a:t>
            </a:r>
            <a:r>
              <a:rPr lang="en-US" b="1" dirty="0" smtClean="0"/>
              <a:t>identity </a:t>
            </a:r>
            <a:r>
              <a:rPr lang="en-US" dirty="0" smtClean="0"/>
              <a:t>is </a:t>
            </a:r>
            <a:r>
              <a:rPr lang="en-US" dirty="0"/>
              <a:t>another </a:t>
            </a:r>
            <a:r>
              <a:rPr lang="en-US" dirty="0" smtClean="0"/>
              <a:t>number that when added to y, does not change the value of 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2617" y="477740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sum</a:t>
            </a:r>
            <a:r>
              <a:rPr lang="en-US" dirty="0" smtClean="0"/>
              <a:t> is the value of combining two or more numbers using addition.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472" y="5257800"/>
            <a:ext cx="823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difference is the value after combining two or more numbers using subtraction.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/>
          <a:stretch/>
        </p:blipFill>
        <p:spPr bwMode="auto">
          <a:xfrm>
            <a:off x="457200" y="2209800"/>
            <a:ext cx="76369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discuss…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599" y="1394752"/>
            <a:ext cx="572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could we represent this scenario using a number line?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" y="4572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68927" y="2895600"/>
            <a:ext cx="457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6581" y="4800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do you notice about the sum when a negative is added?</a:t>
            </a:r>
            <a:endParaRPr lang="en-US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 discuss…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14800" y="2971800"/>
                <a:ext cx="514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5140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4628850" y="3142611"/>
            <a:ext cx="62691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314261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 you recognize this?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768927" y="2438400"/>
            <a:ext cx="2812473" cy="718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35144" y="2620556"/>
            <a:ext cx="1987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2555" y="2209800"/>
            <a:ext cx="319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Are these two equations equivalent? Why or why not?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5534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Check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1676400"/>
                <a:ext cx="77599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This is the symbol used for absolute value.  What words can we use to define </a:t>
                </a:r>
              </a:p>
              <a:p>
                <a:r>
                  <a:rPr lang="en-US" dirty="0" smtClean="0"/>
                  <a:t>the absolute value?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775994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70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0600" y="2667000"/>
            <a:ext cx="748756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dirty="0"/>
              <a:t>understand p + q as the number located a distance |q| from p, in the </a:t>
            </a:r>
            <a:endParaRPr lang="en-US" dirty="0" smtClean="0"/>
          </a:p>
          <a:p>
            <a:r>
              <a:rPr lang="en-US" dirty="0" smtClean="0"/>
              <a:t>positive </a:t>
            </a:r>
            <a:r>
              <a:rPr lang="en-US" dirty="0"/>
              <a:t>or negative direction depending on whether q is positive or negative. </a:t>
            </a:r>
          </a:p>
        </p:txBody>
      </p:sp>
      <p:pic>
        <p:nvPicPr>
          <p:cNvPr id="5122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3" y="2752611"/>
            <a:ext cx="451816" cy="4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859145">
            <a:off x="436148" y="407327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sense of the learning target.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60573" y="3657600"/>
            <a:ext cx="1877827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9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accurately graph decimals on the number line?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30"/>
          <a:stretch/>
        </p:blipFill>
        <p:spPr bwMode="auto">
          <a:xfrm>
            <a:off x="380999" y="1504439"/>
            <a:ext cx="651357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982" y="258872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would we graph the decimal 1.9?</a:t>
            </a:r>
          </a:p>
          <a:p>
            <a:r>
              <a:rPr lang="en-US" dirty="0" smtClean="0"/>
              <a:t>Where would we graph the decimal 0.9?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8982" y="338695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benchmark decimals?</a:t>
            </a:r>
            <a:endParaRPr lang="en-US" dirty="0"/>
          </a:p>
        </p:txBody>
      </p:sp>
      <p:pic>
        <p:nvPicPr>
          <p:cNvPr id="4100" name="Picture 4" descr="C:\Users\EAA-PLTW\AppData\Local\Microsoft\Windows\Temporary Internet Files\Content.IE5\5Z0U70VR\3600939280_372a08a4d8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241" y="3886200"/>
            <a:ext cx="52923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AA-PLTW\AppData\Local\Microsoft\Windows\Temporary Internet Files\Content.IE5\M5H0QSAQ\US_50_Cent_Ob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11749"/>
            <a:ext cx="722379" cy="7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AA-PLTW\AppData\Local\Microsoft\Windows\Temporary Internet Files\Content.IE5\M5H0QSAQ\1032px-2005-Dime-unc-GS_(reverse)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56" y="3932137"/>
            <a:ext cx="616844" cy="6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AA-PLTW\AppData\Local\Microsoft\Windows\Temporary Internet Files\Content.IE5\JYDC58Q6\Usdollar100front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18" y="2911890"/>
            <a:ext cx="2057400" cy="9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8782" y="4327083"/>
            <a:ext cx="341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money got to do with it???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410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Decimals have opposites?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7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18253" r="42662" b="33136"/>
          <a:stretch/>
        </p:blipFill>
        <p:spPr bwMode="auto">
          <a:xfrm>
            <a:off x="381000" y="1371600"/>
            <a:ext cx="5791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watch a video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5334000"/>
            <a:ext cx="3051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https://youtube/rywucgsvDjU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General rules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762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8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8" y="685800"/>
            <a:ext cx="6153582" cy="484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685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we develop a general rule for subtraction?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819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steps do we already know and can EXPLAIN?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715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the mathematics statement (sentence)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401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Vocabulary check</vt:lpstr>
      <vt:lpstr>Let’s discuss…</vt:lpstr>
      <vt:lpstr>More to discuss…</vt:lpstr>
      <vt:lpstr>Vocabulary Check</vt:lpstr>
      <vt:lpstr>How can we accurately graph decimals on the number line?</vt:lpstr>
      <vt:lpstr>Let’s watch a video</vt:lpstr>
      <vt:lpstr>Making General rules</vt:lpstr>
      <vt:lpstr>PowerPoint Presentation</vt:lpstr>
      <vt:lpstr>Multiplying &amp; Dividing Integers</vt:lpstr>
      <vt:lpstr>Example 1: Multiplying and Dividing Integers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EAA-PLTW</dc:creator>
  <cp:lastModifiedBy>EAA-PLTW</cp:lastModifiedBy>
  <cp:revision>20</cp:revision>
  <dcterms:created xsi:type="dcterms:W3CDTF">2016-11-24T17:20:41Z</dcterms:created>
  <dcterms:modified xsi:type="dcterms:W3CDTF">2016-12-04T23:40:53Z</dcterms:modified>
</cp:coreProperties>
</file>