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56" r:id="rId2"/>
    <p:sldId id="257" r:id="rId3"/>
    <p:sldId id="259" r:id="rId4"/>
    <p:sldId id="258"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3535" autoAdjust="0"/>
  </p:normalViewPr>
  <p:slideViewPr>
    <p:cSldViewPr>
      <p:cViewPr>
        <p:scale>
          <a:sx n="85" d="100"/>
          <a:sy n="85" d="100"/>
        </p:scale>
        <p:origin x="-71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A4CD52-F93A-4E0E-A196-01F8583544F4}" type="datetimeFigureOut">
              <a:rPr lang="en-US" smtClean="0"/>
              <a:t>12/3/2014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2D5207-FEAD-4986-A835-3A62D03A325F}" type="slidenum">
              <a:rPr lang="en-US" smtClean="0"/>
              <a:t>‹#›</a:t>
            </a:fld>
            <a:endParaRPr lang="en-US"/>
          </a:p>
        </p:txBody>
      </p:sp>
    </p:spTree>
    <p:extLst>
      <p:ext uri="{BB962C8B-B14F-4D97-AF65-F5344CB8AC3E}">
        <p14:creationId xmlns:p14="http://schemas.microsoft.com/office/powerpoint/2010/main" val="10379927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Table 1. They are labeled "Dataset A," "Dataset B," and "Dataset C." Which of the three datasets would make you happiest? In other words, in comparing your score with your fellow students' scores, in which dataset would your score of 3 be the most impressive?</a:t>
            </a:r>
          </a:p>
          <a:p>
            <a:endParaRPr lang="en-US" dirty="0"/>
          </a:p>
        </p:txBody>
      </p:sp>
      <p:sp>
        <p:nvSpPr>
          <p:cNvPr id="4" name="Slide Number Placeholder 3"/>
          <p:cNvSpPr>
            <a:spLocks noGrp="1"/>
          </p:cNvSpPr>
          <p:nvPr>
            <p:ph type="sldNum" sz="quarter" idx="10"/>
          </p:nvPr>
        </p:nvSpPr>
        <p:spPr/>
        <p:txBody>
          <a:bodyPr/>
          <a:lstStyle/>
          <a:p>
            <a:fld id="{DB2D5207-FEAD-4986-A835-3A62D03A325F}" type="slidenum">
              <a:rPr lang="en-US" smtClean="0"/>
              <a:t>4</a:t>
            </a:fld>
            <a:endParaRPr lang="en-US"/>
          </a:p>
        </p:txBody>
      </p:sp>
    </p:spTree>
    <p:extLst>
      <p:ext uri="{BB962C8B-B14F-4D97-AF65-F5344CB8AC3E}">
        <p14:creationId xmlns:p14="http://schemas.microsoft.com/office/powerpoint/2010/main" val="40964408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2D5207-FEAD-4986-A835-3A62D03A325F}" type="slidenum">
              <a:rPr lang="en-US" smtClean="0"/>
              <a:t>5</a:t>
            </a:fld>
            <a:endParaRPr lang="en-US"/>
          </a:p>
        </p:txBody>
      </p:sp>
    </p:spTree>
    <p:extLst>
      <p:ext uri="{BB962C8B-B14F-4D97-AF65-F5344CB8AC3E}">
        <p14:creationId xmlns:p14="http://schemas.microsoft.com/office/powerpoint/2010/main" val="39172860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2D5207-FEAD-4986-A835-3A62D03A325F}" type="slidenum">
              <a:rPr lang="en-US" smtClean="0"/>
              <a:t>7</a:t>
            </a:fld>
            <a:endParaRPr lang="en-US"/>
          </a:p>
        </p:txBody>
      </p:sp>
    </p:spTree>
    <p:extLst>
      <p:ext uri="{BB962C8B-B14F-4D97-AF65-F5344CB8AC3E}">
        <p14:creationId xmlns:p14="http://schemas.microsoft.com/office/powerpoint/2010/main" val="2327007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3EBED671-D8E1-46ED-A2A4-869431BFAD18}" type="datetimeFigureOut">
              <a:rPr lang="en-US" smtClean="0"/>
              <a:t>12/3/2014</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DCF22BF6-EBBF-46C6-BAC6-3F8B017F711A}"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BED671-D8E1-46ED-A2A4-869431BFAD18}" type="datetimeFigureOut">
              <a:rPr lang="en-US" smtClean="0"/>
              <a:t>12/3/2014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F22BF6-EBBF-46C6-BAC6-3F8B017F711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EBED671-D8E1-46ED-A2A4-869431BFAD18}" type="datetimeFigureOut">
              <a:rPr lang="en-US" smtClean="0"/>
              <a:t>12/3/2014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F22BF6-EBBF-46C6-BAC6-3F8B017F711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BED671-D8E1-46ED-A2A4-869431BFAD18}" type="datetimeFigureOut">
              <a:rPr lang="en-US" smtClean="0"/>
              <a:t>12/3/2014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F22BF6-EBBF-46C6-BAC6-3F8B017F711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3EBED671-D8E1-46ED-A2A4-869431BFAD18}" type="datetimeFigureOut">
              <a:rPr lang="en-US" smtClean="0"/>
              <a:t>12/3/2014</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F22BF6-EBBF-46C6-BAC6-3F8B017F711A}"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EBED671-D8E1-46ED-A2A4-869431BFAD18}" type="datetimeFigureOut">
              <a:rPr lang="en-US" smtClean="0"/>
              <a:t>12/3/2014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F22BF6-EBBF-46C6-BAC6-3F8B017F711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EBED671-D8E1-46ED-A2A4-869431BFAD18}" type="datetimeFigureOut">
              <a:rPr lang="en-US" smtClean="0"/>
              <a:t>12/3/2014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F22BF6-EBBF-46C6-BAC6-3F8B017F711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EBED671-D8E1-46ED-A2A4-869431BFAD18}" type="datetimeFigureOut">
              <a:rPr lang="en-US" smtClean="0"/>
              <a:t>12/3/2014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F22BF6-EBBF-46C6-BAC6-3F8B017F711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3EBED671-D8E1-46ED-A2A4-869431BFAD18}" type="datetimeFigureOut">
              <a:rPr lang="en-US" smtClean="0"/>
              <a:t>12/3/2014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F22BF6-EBBF-46C6-BAC6-3F8B017F711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EBED671-D8E1-46ED-A2A4-869431BFAD18}" type="datetimeFigureOut">
              <a:rPr lang="en-US" smtClean="0"/>
              <a:t>12/3/2014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F22BF6-EBBF-46C6-BAC6-3F8B017F711A}"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3EBED671-D8E1-46ED-A2A4-869431BFAD18}" type="datetimeFigureOut">
              <a:rPr lang="en-US" smtClean="0"/>
              <a:t>12/3/2014</a:t>
            </a:fld>
            <a:endParaRPr lang="en-US"/>
          </a:p>
        </p:txBody>
      </p:sp>
      <p:sp>
        <p:nvSpPr>
          <p:cNvPr id="7" name="Slide Number Placeholder 6"/>
          <p:cNvSpPr>
            <a:spLocks noGrp="1"/>
          </p:cNvSpPr>
          <p:nvPr>
            <p:ph type="sldNum" sz="quarter" idx="12"/>
          </p:nvPr>
        </p:nvSpPr>
        <p:spPr/>
        <p:txBody>
          <a:bodyPr/>
          <a:lstStyle/>
          <a:p>
            <a:fld id="{DCF22BF6-EBBF-46C6-BAC6-3F8B017F711A}"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3EBED671-D8E1-46ED-A2A4-869431BFAD18}" type="datetimeFigureOut">
              <a:rPr lang="en-US" smtClean="0"/>
              <a:t>12/3/2014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DCF22BF6-EBBF-46C6-BAC6-3F8B017F711A}"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onlinestatbook.com/2/summarizing_distributions/measuresM.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85000" lnSpcReduction="20000"/>
          </a:bodyPr>
          <a:lstStyle/>
          <a:p>
            <a:r>
              <a:rPr lang="en-US" dirty="0" smtClean="0"/>
              <a:t>What does the Mean, Median, Mode and Range tell us about the data?</a:t>
            </a:r>
            <a:endParaRPr lang="en-US" dirty="0"/>
          </a:p>
        </p:txBody>
      </p:sp>
      <p:sp>
        <p:nvSpPr>
          <p:cNvPr id="2" name="Title 1"/>
          <p:cNvSpPr>
            <a:spLocks noGrp="1"/>
          </p:cNvSpPr>
          <p:nvPr>
            <p:ph type="ctrTitle"/>
          </p:nvPr>
        </p:nvSpPr>
        <p:spPr/>
        <p:txBody>
          <a:bodyPr/>
          <a:lstStyle/>
          <a:p>
            <a:r>
              <a:rPr lang="en-US" dirty="0" smtClean="0"/>
              <a:t>Central Tendency</a:t>
            </a:r>
            <a:endParaRPr lang="en-US" dirty="0"/>
          </a:p>
        </p:txBody>
      </p:sp>
    </p:spTree>
    <p:extLst>
      <p:ext uri="{BB962C8B-B14F-4D97-AF65-F5344CB8AC3E}">
        <p14:creationId xmlns:p14="http://schemas.microsoft.com/office/powerpoint/2010/main" val="40772292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not forget about …</a:t>
            </a:r>
            <a:endParaRPr lang="en-US" dirty="0"/>
          </a:p>
        </p:txBody>
      </p:sp>
      <p:sp>
        <p:nvSpPr>
          <p:cNvPr id="3" name="Content Placeholder 2"/>
          <p:cNvSpPr>
            <a:spLocks noGrp="1"/>
          </p:cNvSpPr>
          <p:nvPr>
            <p:ph idx="1"/>
          </p:nvPr>
        </p:nvSpPr>
        <p:spPr/>
        <p:txBody>
          <a:bodyPr/>
          <a:lstStyle/>
          <a:p>
            <a:r>
              <a:rPr lang="en-US" dirty="0" smtClean="0"/>
              <a:t>RANGE!!</a:t>
            </a:r>
          </a:p>
          <a:p>
            <a:r>
              <a:rPr lang="en-US" dirty="0"/>
              <a:t>The difference between the maximum and minimum values of a variable or distribution. The range is the simplest measure of variability.</a:t>
            </a:r>
          </a:p>
        </p:txBody>
      </p:sp>
    </p:spTree>
    <p:extLst>
      <p:ext uri="{BB962C8B-B14F-4D97-AF65-F5344CB8AC3E}">
        <p14:creationId xmlns:p14="http://schemas.microsoft.com/office/powerpoint/2010/main" val="23844162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smtClean="0"/>
              <a:t>What is "central tendency," and why do we want to know the central tendency of a group of scores? </a:t>
            </a:r>
            <a:endParaRPr lang="en-US" sz="2800" dirty="0"/>
          </a:p>
        </p:txBody>
      </p:sp>
      <p:pic>
        <p:nvPicPr>
          <p:cNvPr id="2050" name="Picture 2" descr="C:\Users\EAA-PLTW\AppData\Local\Microsoft\Windows\Temporary Internet Files\Content.IE5\M5H0QSAQ\MC900436161[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2514600"/>
            <a:ext cx="2323108" cy="21336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514600" y="2514600"/>
            <a:ext cx="6019800" cy="2862322"/>
          </a:xfrm>
          <a:prstGeom prst="rect">
            <a:avLst/>
          </a:prstGeom>
          <a:noFill/>
        </p:spPr>
        <p:txBody>
          <a:bodyPr wrap="square" rtlCol="0">
            <a:spAutoFit/>
          </a:bodyPr>
          <a:lstStyle/>
          <a:p>
            <a:r>
              <a:rPr lang="en-US" dirty="0"/>
              <a:t>Imagine this situation: </a:t>
            </a:r>
            <a:endParaRPr lang="en-US" dirty="0" smtClean="0"/>
          </a:p>
          <a:p>
            <a:r>
              <a:rPr lang="en-US" dirty="0" smtClean="0"/>
              <a:t>You </a:t>
            </a:r>
            <a:r>
              <a:rPr lang="en-US" dirty="0"/>
              <a:t>are in a class with just four other students, and the five of you took a 5-point pop quiz. Today your instructor is walking around the room, handing back the quizzes. She stops at your desk and hands you your paper. Written in bold black ink on the front is "3/5." How do you react? Are you happy with your score of 3 or disappointed? How do you decide? You might calculate your percentage correct, realize it is 60%, and be appalled. But it is more likely that when deciding how to react to your performance, you will want additional information. </a:t>
            </a:r>
            <a:endParaRPr lang="en-US" dirty="0" smtClean="0"/>
          </a:p>
        </p:txBody>
      </p:sp>
      <p:sp>
        <p:nvSpPr>
          <p:cNvPr id="6" name="TextBox 5"/>
          <p:cNvSpPr txBox="1"/>
          <p:nvPr/>
        </p:nvSpPr>
        <p:spPr>
          <a:xfrm>
            <a:off x="609600" y="5867400"/>
            <a:ext cx="8153400" cy="800219"/>
          </a:xfrm>
          <a:prstGeom prst="rect">
            <a:avLst/>
          </a:prstGeom>
          <a:noFill/>
        </p:spPr>
        <p:txBody>
          <a:bodyPr wrap="square" rtlCol="0">
            <a:spAutoFit/>
          </a:bodyPr>
          <a:lstStyle/>
          <a:p>
            <a:r>
              <a:rPr lang="en-US" sz="2800" dirty="0" smtClean="0">
                <a:solidFill>
                  <a:srgbClr val="FF0000"/>
                </a:solidFill>
              </a:rPr>
              <a:t>What additional information would you like?</a:t>
            </a:r>
          </a:p>
          <a:p>
            <a:endParaRPr lang="en-US" dirty="0"/>
          </a:p>
        </p:txBody>
      </p:sp>
      <p:sp>
        <p:nvSpPr>
          <p:cNvPr id="7" name="TextBox 6"/>
          <p:cNvSpPr txBox="1"/>
          <p:nvPr/>
        </p:nvSpPr>
        <p:spPr>
          <a:xfrm>
            <a:off x="152400" y="1828800"/>
            <a:ext cx="8686800" cy="400110"/>
          </a:xfrm>
          <a:prstGeom prst="rect">
            <a:avLst/>
          </a:prstGeom>
          <a:noFill/>
        </p:spPr>
        <p:txBody>
          <a:bodyPr wrap="square" rtlCol="0">
            <a:spAutoFit/>
          </a:bodyPr>
          <a:lstStyle/>
          <a:p>
            <a:r>
              <a:rPr lang="en-US" sz="2000" b="1" dirty="0" smtClean="0">
                <a:solidFill>
                  <a:srgbClr val="00B050"/>
                </a:solidFill>
              </a:rPr>
              <a:t>Central Tendency is </a:t>
            </a:r>
            <a:r>
              <a:rPr lang="en-US" sz="2000" b="1" dirty="0">
                <a:solidFill>
                  <a:srgbClr val="00B050"/>
                </a:solidFill>
              </a:rPr>
              <a:t>the point at which the distribution is in balance. </a:t>
            </a:r>
          </a:p>
        </p:txBody>
      </p:sp>
    </p:spTree>
    <p:extLst>
      <p:ext uri="{BB962C8B-B14F-4D97-AF65-F5344CB8AC3E}">
        <p14:creationId xmlns:p14="http://schemas.microsoft.com/office/powerpoint/2010/main" val="29322707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know you gone…</a:t>
            </a:r>
            <a:endParaRPr lang="en-US" dirty="0"/>
          </a:p>
        </p:txBody>
      </p:sp>
      <p:sp>
        <p:nvSpPr>
          <p:cNvPr id="3" name="Content Placeholder 2"/>
          <p:cNvSpPr>
            <a:spLocks noGrp="1"/>
          </p:cNvSpPr>
          <p:nvPr>
            <p:ph idx="1"/>
          </p:nvPr>
        </p:nvSpPr>
        <p:spPr>
          <a:xfrm>
            <a:off x="457200" y="1600201"/>
            <a:ext cx="8229600" cy="1981200"/>
          </a:xfrm>
        </p:spPr>
        <p:txBody>
          <a:bodyPr/>
          <a:lstStyle/>
          <a:p>
            <a:r>
              <a:rPr lang="en-US" dirty="0" smtClean="0"/>
              <a:t>Look at someone’s paper to see their score</a:t>
            </a:r>
          </a:p>
          <a:p>
            <a:r>
              <a:rPr lang="en-US" dirty="0" smtClean="0"/>
              <a:t>Ask me, Mrs. Cole who got the high score?</a:t>
            </a:r>
          </a:p>
          <a:p>
            <a:r>
              <a:rPr lang="en-US" dirty="0" smtClean="0"/>
              <a:t>Try to find out  how everyone else did…</a:t>
            </a:r>
            <a:endParaRPr lang="en-US" dirty="0"/>
          </a:p>
        </p:txBody>
      </p:sp>
      <p:pic>
        <p:nvPicPr>
          <p:cNvPr id="3074" name="Picture 2" descr="http://academic.sun.ac.za/emergencymedicine/TRRM/module5/Graphics/bs1.4.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9200" y="3805707"/>
            <a:ext cx="3577936" cy="267736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rot="19704693">
            <a:off x="-310570" y="4938356"/>
            <a:ext cx="5824287" cy="461665"/>
          </a:xfrm>
          <a:prstGeom prst="rect">
            <a:avLst/>
          </a:prstGeom>
          <a:noFill/>
        </p:spPr>
        <p:txBody>
          <a:bodyPr wrap="none" rtlCol="0">
            <a:spAutoFit/>
          </a:bodyPr>
          <a:lstStyle/>
          <a:p>
            <a:r>
              <a:rPr lang="en-US" sz="2400" dirty="0" smtClean="0">
                <a:solidFill>
                  <a:srgbClr val="FF0000"/>
                </a:solidFill>
              </a:rPr>
              <a:t>Your questions are all about central tendency</a:t>
            </a:r>
            <a:endParaRPr lang="en-US" sz="2400" dirty="0">
              <a:solidFill>
                <a:srgbClr val="FF0000"/>
              </a:solidFill>
            </a:endParaRPr>
          </a:p>
        </p:txBody>
      </p:sp>
    </p:spTree>
    <p:extLst>
      <p:ext uri="{BB962C8B-B14F-4D97-AF65-F5344CB8AC3E}">
        <p14:creationId xmlns:p14="http://schemas.microsoft.com/office/powerpoint/2010/main" val="3289467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6"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ipe(down)">
                                      <p:cBhvr>
                                        <p:cTn id="27" dur="580">
                                          <p:stCondLst>
                                            <p:cond delay="0"/>
                                          </p:stCondLst>
                                        </p:cTn>
                                        <p:tgtEl>
                                          <p:spTgt spid="4"/>
                                        </p:tgtEl>
                                      </p:cBhvr>
                                    </p:animEffect>
                                    <p:anim calcmode="lin" valueType="num">
                                      <p:cBhvr>
                                        <p:cTn id="2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3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3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3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33" dur="26">
                                          <p:stCondLst>
                                            <p:cond delay="650"/>
                                          </p:stCondLst>
                                        </p:cTn>
                                        <p:tgtEl>
                                          <p:spTgt spid="4"/>
                                        </p:tgtEl>
                                      </p:cBhvr>
                                      <p:to x="100000" y="60000"/>
                                    </p:animScale>
                                    <p:animScale>
                                      <p:cBhvr>
                                        <p:cTn id="34" dur="166" decel="50000">
                                          <p:stCondLst>
                                            <p:cond delay="676"/>
                                          </p:stCondLst>
                                        </p:cTn>
                                        <p:tgtEl>
                                          <p:spTgt spid="4"/>
                                        </p:tgtEl>
                                      </p:cBhvr>
                                      <p:to x="100000" y="100000"/>
                                    </p:animScale>
                                    <p:animScale>
                                      <p:cBhvr>
                                        <p:cTn id="35" dur="26">
                                          <p:stCondLst>
                                            <p:cond delay="1312"/>
                                          </p:stCondLst>
                                        </p:cTn>
                                        <p:tgtEl>
                                          <p:spTgt spid="4"/>
                                        </p:tgtEl>
                                      </p:cBhvr>
                                      <p:to x="100000" y="80000"/>
                                    </p:animScale>
                                    <p:animScale>
                                      <p:cBhvr>
                                        <p:cTn id="36" dur="166" decel="50000">
                                          <p:stCondLst>
                                            <p:cond delay="1338"/>
                                          </p:stCondLst>
                                        </p:cTn>
                                        <p:tgtEl>
                                          <p:spTgt spid="4"/>
                                        </p:tgtEl>
                                      </p:cBhvr>
                                      <p:to x="100000" y="100000"/>
                                    </p:animScale>
                                    <p:animScale>
                                      <p:cBhvr>
                                        <p:cTn id="37" dur="26">
                                          <p:stCondLst>
                                            <p:cond delay="1642"/>
                                          </p:stCondLst>
                                        </p:cTn>
                                        <p:tgtEl>
                                          <p:spTgt spid="4"/>
                                        </p:tgtEl>
                                      </p:cBhvr>
                                      <p:to x="100000" y="90000"/>
                                    </p:animScale>
                                    <p:animScale>
                                      <p:cBhvr>
                                        <p:cTn id="38" dur="166" decel="50000">
                                          <p:stCondLst>
                                            <p:cond delay="1668"/>
                                          </p:stCondLst>
                                        </p:cTn>
                                        <p:tgtEl>
                                          <p:spTgt spid="4"/>
                                        </p:tgtEl>
                                      </p:cBhvr>
                                      <p:to x="100000" y="100000"/>
                                    </p:animScale>
                                    <p:animScale>
                                      <p:cBhvr>
                                        <p:cTn id="39" dur="26">
                                          <p:stCondLst>
                                            <p:cond delay="1808"/>
                                          </p:stCondLst>
                                        </p:cTn>
                                        <p:tgtEl>
                                          <p:spTgt spid="4"/>
                                        </p:tgtEl>
                                      </p:cBhvr>
                                      <p:to x="100000" y="95000"/>
                                    </p:animScale>
                                    <p:animScale>
                                      <p:cBhvr>
                                        <p:cTn id="40" dur="166" decel="50000">
                                          <p:stCondLst>
                                            <p:cond delay="1834"/>
                                          </p:stCondLst>
                                        </p:cTn>
                                        <p:tgtEl>
                                          <p:spTgt spid="4"/>
                                        </p:tgtEl>
                                      </p:cBhvr>
                                      <p:to x="100000" y="100000"/>
                                    </p:animScale>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nodeType="clickEffect">
                                  <p:stCondLst>
                                    <p:cond delay="0"/>
                                  </p:stCondLst>
                                  <p:childTnLst>
                                    <p:set>
                                      <p:cBhvr>
                                        <p:cTn id="44" dur="1" fill="hold">
                                          <p:stCondLst>
                                            <p:cond delay="0"/>
                                          </p:stCondLst>
                                        </p:cTn>
                                        <p:tgtEl>
                                          <p:spTgt spid="3074"/>
                                        </p:tgtEl>
                                        <p:attrNameLst>
                                          <p:attrName>style.visibility</p:attrName>
                                        </p:attrNameLst>
                                      </p:cBhvr>
                                      <p:to>
                                        <p:strVal val="visible"/>
                                      </p:to>
                                    </p:set>
                                    <p:animEffect transition="in" filter="wipe(down)">
                                      <p:cBhvr>
                                        <p:cTn id="45"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3 different ways to look at your score</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007210230"/>
              </p:ext>
            </p:extLst>
          </p:nvPr>
        </p:nvGraphicFramePr>
        <p:xfrm>
          <a:off x="457200" y="1600200"/>
          <a:ext cx="5257800" cy="3886198"/>
        </p:xfrm>
        <a:graphic>
          <a:graphicData uri="http://schemas.openxmlformats.org/drawingml/2006/table">
            <a:tbl>
              <a:tblPr firstRow="1" firstCol="1" bandRow="1"/>
              <a:tblGrid>
                <a:gridCol w="1314450"/>
                <a:gridCol w="1314450"/>
                <a:gridCol w="1314450"/>
                <a:gridCol w="1314450"/>
              </a:tblGrid>
              <a:tr h="581046">
                <a:tc>
                  <a:txBody>
                    <a:bodyPr/>
                    <a:lstStyle/>
                    <a:p>
                      <a:pPr marL="0" marR="0" algn="ctr">
                        <a:lnSpc>
                          <a:spcPct val="115000"/>
                        </a:lnSpc>
                        <a:spcBef>
                          <a:spcPts val="0"/>
                        </a:spcBef>
                        <a:spcAft>
                          <a:spcPts val="0"/>
                        </a:spcAft>
                      </a:pPr>
                      <a:r>
                        <a:rPr lang="en-US" sz="1200" b="1">
                          <a:effectLst/>
                          <a:latin typeface="Times New Roman"/>
                          <a:ea typeface="Times New Roman"/>
                          <a:cs typeface="Times New Roman"/>
                        </a:rPr>
                        <a:t>Student</a:t>
                      </a:r>
                      <a:endParaRPr lang="en-US" sz="1100">
                        <a:effectLst/>
                        <a:latin typeface="Calibri"/>
                        <a:ea typeface="Calibri"/>
                        <a:cs typeface="Times New Roman"/>
                      </a:endParaRPr>
                    </a:p>
                  </a:txBody>
                  <a:tcPr marL="47625" marR="47625" marT="47625" marB="476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EBD7"/>
                    </a:solidFill>
                  </a:tcPr>
                </a:tc>
                <a:tc>
                  <a:txBody>
                    <a:bodyPr/>
                    <a:lstStyle/>
                    <a:p>
                      <a:pPr marL="0" marR="0" algn="ctr">
                        <a:lnSpc>
                          <a:spcPct val="115000"/>
                        </a:lnSpc>
                        <a:spcBef>
                          <a:spcPts val="0"/>
                        </a:spcBef>
                        <a:spcAft>
                          <a:spcPts val="0"/>
                        </a:spcAft>
                      </a:pPr>
                      <a:r>
                        <a:rPr lang="en-US" sz="1200" b="1">
                          <a:effectLst/>
                          <a:latin typeface="Times New Roman"/>
                          <a:ea typeface="Times New Roman"/>
                          <a:cs typeface="Times New Roman"/>
                        </a:rPr>
                        <a:t>Dataset A</a:t>
                      </a:r>
                      <a:endParaRPr lang="en-US" sz="1100">
                        <a:effectLst/>
                        <a:latin typeface="Calibri"/>
                        <a:ea typeface="Calibri"/>
                        <a:cs typeface="Times New Roman"/>
                      </a:endParaRPr>
                    </a:p>
                  </a:txBody>
                  <a:tcPr marL="47625" marR="47625" marT="47625" marB="476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EBD7"/>
                    </a:solidFill>
                  </a:tcPr>
                </a:tc>
                <a:tc>
                  <a:txBody>
                    <a:bodyPr/>
                    <a:lstStyle/>
                    <a:p>
                      <a:pPr marL="0" marR="0" algn="ctr">
                        <a:lnSpc>
                          <a:spcPct val="115000"/>
                        </a:lnSpc>
                        <a:spcBef>
                          <a:spcPts val="0"/>
                        </a:spcBef>
                        <a:spcAft>
                          <a:spcPts val="0"/>
                        </a:spcAft>
                      </a:pPr>
                      <a:r>
                        <a:rPr lang="en-US" sz="1200" b="1">
                          <a:effectLst/>
                          <a:latin typeface="Times New Roman"/>
                          <a:ea typeface="Times New Roman"/>
                          <a:cs typeface="Times New Roman"/>
                        </a:rPr>
                        <a:t>Dataset B</a:t>
                      </a:r>
                      <a:endParaRPr lang="en-US" sz="1100">
                        <a:effectLst/>
                        <a:latin typeface="Calibri"/>
                        <a:ea typeface="Calibri"/>
                        <a:cs typeface="Times New Roman"/>
                      </a:endParaRPr>
                    </a:p>
                  </a:txBody>
                  <a:tcPr marL="47625" marR="47625" marT="47625" marB="476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EBD7"/>
                    </a:solidFill>
                  </a:tcPr>
                </a:tc>
                <a:tc>
                  <a:txBody>
                    <a:bodyPr/>
                    <a:lstStyle/>
                    <a:p>
                      <a:pPr marL="0" marR="0" algn="ctr">
                        <a:lnSpc>
                          <a:spcPct val="115000"/>
                        </a:lnSpc>
                        <a:spcBef>
                          <a:spcPts val="0"/>
                        </a:spcBef>
                        <a:spcAft>
                          <a:spcPts val="0"/>
                        </a:spcAft>
                      </a:pPr>
                      <a:r>
                        <a:rPr lang="en-US" sz="1200" b="1">
                          <a:effectLst/>
                          <a:latin typeface="Times New Roman"/>
                          <a:ea typeface="Times New Roman"/>
                          <a:cs typeface="Times New Roman"/>
                        </a:rPr>
                        <a:t>Dataset C</a:t>
                      </a:r>
                      <a:endParaRPr lang="en-US" sz="1100">
                        <a:effectLst/>
                        <a:latin typeface="Calibri"/>
                        <a:ea typeface="Calibri"/>
                        <a:cs typeface="Times New Roman"/>
                      </a:endParaRPr>
                    </a:p>
                  </a:txBody>
                  <a:tcPr marL="47625" marR="47625" marT="47625" marB="476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EBD7"/>
                    </a:solidFill>
                  </a:tcPr>
                </a:tc>
              </a:tr>
              <a:tr h="581046">
                <a:tc>
                  <a:txBody>
                    <a:bodyPr/>
                    <a:lstStyle/>
                    <a:p>
                      <a:pPr marL="0" marR="0" algn="ctr">
                        <a:lnSpc>
                          <a:spcPct val="115000"/>
                        </a:lnSpc>
                        <a:spcBef>
                          <a:spcPts val="0"/>
                        </a:spcBef>
                        <a:spcAft>
                          <a:spcPts val="0"/>
                        </a:spcAft>
                      </a:pPr>
                      <a:r>
                        <a:rPr lang="en-US" sz="1200">
                          <a:effectLst/>
                          <a:latin typeface="Courier"/>
                          <a:ea typeface="Times New Roman"/>
                          <a:cs typeface="Times New Roman"/>
                        </a:rPr>
                        <a:t>You</a:t>
                      </a:r>
                      <a:endParaRPr lang="en-US" sz="1100">
                        <a:effectLst/>
                        <a:latin typeface="Calibri"/>
                        <a:ea typeface="Calibri"/>
                        <a:cs typeface="Times New Roman"/>
                      </a:endParaRPr>
                    </a:p>
                  </a:txBody>
                  <a:tcPr marL="47625" marR="47625" marT="47625" marB="476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200">
                          <a:effectLst/>
                          <a:latin typeface="Courier"/>
                          <a:ea typeface="Times New Roman"/>
                          <a:cs typeface="Times New Roman"/>
                        </a:rPr>
                        <a:t>3</a:t>
                      </a:r>
                      <a:endParaRPr lang="en-US" sz="1100">
                        <a:effectLst/>
                        <a:latin typeface="Calibri"/>
                        <a:ea typeface="Calibri"/>
                        <a:cs typeface="Times New Roman"/>
                      </a:endParaRPr>
                    </a:p>
                  </a:txBody>
                  <a:tcPr marL="47625" marR="47625" marT="47625" marB="476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200">
                          <a:effectLst/>
                          <a:latin typeface="Courier"/>
                          <a:ea typeface="Times New Roman"/>
                          <a:cs typeface="Times New Roman"/>
                        </a:rPr>
                        <a:t>3</a:t>
                      </a:r>
                      <a:endParaRPr lang="en-US" sz="1100">
                        <a:effectLst/>
                        <a:latin typeface="Calibri"/>
                        <a:ea typeface="Calibri"/>
                        <a:cs typeface="Times New Roman"/>
                      </a:endParaRPr>
                    </a:p>
                  </a:txBody>
                  <a:tcPr marL="47625" marR="47625" marT="47625" marB="476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200">
                          <a:effectLst/>
                          <a:latin typeface="Courier"/>
                          <a:ea typeface="Times New Roman"/>
                          <a:cs typeface="Times New Roman"/>
                        </a:rPr>
                        <a:t>3</a:t>
                      </a:r>
                      <a:endParaRPr lang="en-US" sz="1100">
                        <a:effectLst/>
                        <a:latin typeface="Calibri"/>
                        <a:ea typeface="Calibri"/>
                        <a:cs typeface="Times New Roman"/>
                      </a:endParaRPr>
                    </a:p>
                  </a:txBody>
                  <a:tcPr marL="47625" marR="47625" marT="47625" marB="476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81046">
                <a:tc>
                  <a:txBody>
                    <a:bodyPr/>
                    <a:lstStyle/>
                    <a:p>
                      <a:pPr marL="0" marR="0" algn="ctr">
                        <a:lnSpc>
                          <a:spcPct val="115000"/>
                        </a:lnSpc>
                        <a:spcBef>
                          <a:spcPts val="0"/>
                        </a:spcBef>
                        <a:spcAft>
                          <a:spcPts val="0"/>
                        </a:spcAft>
                      </a:pPr>
                      <a:r>
                        <a:rPr lang="en-US" sz="1200">
                          <a:effectLst/>
                          <a:latin typeface="Courier"/>
                          <a:ea typeface="Times New Roman"/>
                          <a:cs typeface="Times New Roman"/>
                        </a:rPr>
                        <a:t>John's</a:t>
                      </a:r>
                      <a:endParaRPr lang="en-US" sz="1100">
                        <a:effectLst/>
                        <a:latin typeface="Calibri"/>
                        <a:ea typeface="Calibri"/>
                        <a:cs typeface="Times New Roman"/>
                      </a:endParaRPr>
                    </a:p>
                  </a:txBody>
                  <a:tcPr marL="47625" marR="47625" marT="47625" marB="476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200">
                          <a:effectLst/>
                          <a:latin typeface="Courier"/>
                          <a:ea typeface="Times New Roman"/>
                          <a:cs typeface="Times New Roman"/>
                        </a:rPr>
                        <a:t>3</a:t>
                      </a:r>
                      <a:endParaRPr lang="en-US" sz="1100">
                        <a:effectLst/>
                        <a:latin typeface="Calibri"/>
                        <a:ea typeface="Calibri"/>
                        <a:cs typeface="Times New Roman"/>
                      </a:endParaRPr>
                    </a:p>
                  </a:txBody>
                  <a:tcPr marL="47625" marR="47625" marT="47625" marB="476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200">
                          <a:effectLst/>
                          <a:latin typeface="Courier"/>
                          <a:ea typeface="Times New Roman"/>
                          <a:cs typeface="Times New Roman"/>
                        </a:rPr>
                        <a:t>4</a:t>
                      </a:r>
                      <a:endParaRPr lang="en-US" sz="1100">
                        <a:effectLst/>
                        <a:latin typeface="Calibri"/>
                        <a:ea typeface="Calibri"/>
                        <a:cs typeface="Times New Roman"/>
                      </a:endParaRPr>
                    </a:p>
                  </a:txBody>
                  <a:tcPr marL="47625" marR="47625" marT="47625" marB="476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200">
                          <a:effectLst/>
                          <a:latin typeface="Courier"/>
                          <a:ea typeface="Times New Roman"/>
                          <a:cs typeface="Times New Roman"/>
                        </a:rPr>
                        <a:t>2</a:t>
                      </a:r>
                      <a:endParaRPr lang="en-US" sz="1100">
                        <a:effectLst/>
                        <a:latin typeface="Calibri"/>
                        <a:ea typeface="Calibri"/>
                        <a:cs typeface="Times New Roman"/>
                      </a:endParaRPr>
                    </a:p>
                  </a:txBody>
                  <a:tcPr marL="47625" marR="47625" marT="47625" marB="476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81046">
                <a:tc>
                  <a:txBody>
                    <a:bodyPr/>
                    <a:lstStyle/>
                    <a:p>
                      <a:pPr marL="0" marR="0" algn="ctr">
                        <a:lnSpc>
                          <a:spcPct val="115000"/>
                        </a:lnSpc>
                        <a:spcBef>
                          <a:spcPts val="0"/>
                        </a:spcBef>
                        <a:spcAft>
                          <a:spcPts val="0"/>
                        </a:spcAft>
                      </a:pPr>
                      <a:r>
                        <a:rPr lang="en-US" sz="1200">
                          <a:effectLst/>
                          <a:latin typeface="Courier"/>
                          <a:ea typeface="Times New Roman"/>
                          <a:cs typeface="Times New Roman"/>
                        </a:rPr>
                        <a:t>Maria's</a:t>
                      </a:r>
                      <a:endParaRPr lang="en-US" sz="1100">
                        <a:effectLst/>
                        <a:latin typeface="Calibri"/>
                        <a:ea typeface="Calibri"/>
                        <a:cs typeface="Times New Roman"/>
                      </a:endParaRPr>
                    </a:p>
                  </a:txBody>
                  <a:tcPr marL="47625" marR="47625" marT="47625" marB="476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200">
                          <a:effectLst/>
                          <a:latin typeface="Courier"/>
                          <a:ea typeface="Times New Roman"/>
                          <a:cs typeface="Times New Roman"/>
                        </a:rPr>
                        <a:t>3</a:t>
                      </a:r>
                      <a:endParaRPr lang="en-US" sz="1100">
                        <a:effectLst/>
                        <a:latin typeface="Calibri"/>
                        <a:ea typeface="Calibri"/>
                        <a:cs typeface="Times New Roman"/>
                      </a:endParaRPr>
                    </a:p>
                  </a:txBody>
                  <a:tcPr marL="47625" marR="47625" marT="47625" marB="476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200">
                          <a:effectLst/>
                          <a:latin typeface="Courier"/>
                          <a:ea typeface="Times New Roman"/>
                          <a:cs typeface="Times New Roman"/>
                        </a:rPr>
                        <a:t>4</a:t>
                      </a:r>
                      <a:endParaRPr lang="en-US" sz="1100">
                        <a:effectLst/>
                        <a:latin typeface="Calibri"/>
                        <a:ea typeface="Calibri"/>
                        <a:cs typeface="Times New Roman"/>
                      </a:endParaRPr>
                    </a:p>
                  </a:txBody>
                  <a:tcPr marL="47625" marR="47625" marT="47625" marB="476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200">
                          <a:effectLst/>
                          <a:latin typeface="Courier"/>
                          <a:ea typeface="Times New Roman"/>
                          <a:cs typeface="Times New Roman"/>
                        </a:rPr>
                        <a:t>2</a:t>
                      </a:r>
                      <a:endParaRPr lang="en-US" sz="1100">
                        <a:effectLst/>
                        <a:latin typeface="Calibri"/>
                        <a:ea typeface="Calibri"/>
                        <a:cs typeface="Times New Roman"/>
                      </a:endParaRPr>
                    </a:p>
                  </a:txBody>
                  <a:tcPr marL="47625" marR="47625" marT="47625" marB="476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980968">
                <a:tc>
                  <a:txBody>
                    <a:bodyPr/>
                    <a:lstStyle/>
                    <a:p>
                      <a:pPr marL="0" marR="0" algn="ctr">
                        <a:lnSpc>
                          <a:spcPct val="115000"/>
                        </a:lnSpc>
                        <a:spcBef>
                          <a:spcPts val="0"/>
                        </a:spcBef>
                        <a:spcAft>
                          <a:spcPts val="0"/>
                        </a:spcAft>
                      </a:pPr>
                      <a:r>
                        <a:rPr lang="en-US" sz="1200">
                          <a:effectLst/>
                          <a:latin typeface="Courier"/>
                          <a:ea typeface="Times New Roman"/>
                          <a:cs typeface="Times New Roman"/>
                        </a:rPr>
                        <a:t>Shareecia's</a:t>
                      </a:r>
                      <a:endParaRPr lang="en-US" sz="1100">
                        <a:effectLst/>
                        <a:latin typeface="Calibri"/>
                        <a:ea typeface="Calibri"/>
                        <a:cs typeface="Times New Roman"/>
                      </a:endParaRPr>
                    </a:p>
                  </a:txBody>
                  <a:tcPr marL="47625" marR="47625" marT="47625" marB="476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200">
                          <a:effectLst/>
                          <a:latin typeface="Courier"/>
                          <a:ea typeface="Times New Roman"/>
                          <a:cs typeface="Times New Roman"/>
                        </a:rPr>
                        <a:t>3</a:t>
                      </a:r>
                      <a:endParaRPr lang="en-US" sz="1100">
                        <a:effectLst/>
                        <a:latin typeface="Calibri"/>
                        <a:ea typeface="Calibri"/>
                        <a:cs typeface="Times New Roman"/>
                      </a:endParaRPr>
                    </a:p>
                  </a:txBody>
                  <a:tcPr marL="47625" marR="47625" marT="47625" marB="476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200">
                          <a:effectLst/>
                          <a:latin typeface="Courier"/>
                          <a:ea typeface="Times New Roman"/>
                          <a:cs typeface="Times New Roman"/>
                        </a:rPr>
                        <a:t>4</a:t>
                      </a:r>
                      <a:endParaRPr lang="en-US" sz="1100">
                        <a:effectLst/>
                        <a:latin typeface="Calibri"/>
                        <a:ea typeface="Calibri"/>
                        <a:cs typeface="Times New Roman"/>
                      </a:endParaRPr>
                    </a:p>
                  </a:txBody>
                  <a:tcPr marL="47625" marR="47625" marT="47625" marB="476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200">
                          <a:effectLst/>
                          <a:latin typeface="Courier"/>
                          <a:ea typeface="Times New Roman"/>
                          <a:cs typeface="Times New Roman"/>
                        </a:rPr>
                        <a:t>2</a:t>
                      </a:r>
                      <a:endParaRPr lang="en-US" sz="1100">
                        <a:effectLst/>
                        <a:latin typeface="Calibri"/>
                        <a:ea typeface="Calibri"/>
                        <a:cs typeface="Times New Roman"/>
                      </a:endParaRPr>
                    </a:p>
                  </a:txBody>
                  <a:tcPr marL="47625" marR="47625" marT="47625" marB="476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81046">
                <a:tc>
                  <a:txBody>
                    <a:bodyPr/>
                    <a:lstStyle/>
                    <a:p>
                      <a:pPr marL="0" marR="0" algn="ctr">
                        <a:lnSpc>
                          <a:spcPct val="115000"/>
                        </a:lnSpc>
                        <a:spcBef>
                          <a:spcPts val="0"/>
                        </a:spcBef>
                        <a:spcAft>
                          <a:spcPts val="0"/>
                        </a:spcAft>
                      </a:pPr>
                      <a:r>
                        <a:rPr lang="en-US" sz="1200">
                          <a:effectLst/>
                          <a:latin typeface="Courier"/>
                          <a:ea typeface="Times New Roman"/>
                          <a:cs typeface="Times New Roman"/>
                        </a:rPr>
                        <a:t>Luther's</a:t>
                      </a:r>
                      <a:endParaRPr lang="en-US" sz="1100">
                        <a:effectLst/>
                        <a:latin typeface="Calibri"/>
                        <a:ea typeface="Calibri"/>
                        <a:cs typeface="Times New Roman"/>
                      </a:endParaRPr>
                    </a:p>
                  </a:txBody>
                  <a:tcPr marL="47625" marR="47625" marT="47625" marB="476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200">
                          <a:effectLst/>
                          <a:latin typeface="Courier"/>
                          <a:ea typeface="Times New Roman"/>
                          <a:cs typeface="Times New Roman"/>
                        </a:rPr>
                        <a:t>3</a:t>
                      </a:r>
                      <a:endParaRPr lang="en-US" sz="1100">
                        <a:effectLst/>
                        <a:latin typeface="Calibri"/>
                        <a:ea typeface="Calibri"/>
                        <a:cs typeface="Times New Roman"/>
                      </a:endParaRPr>
                    </a:p>
                  </a:txBody>
                  <a:tcPr marL="47625" marR="47625" marT="47625" marB="476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200">
                          <a:effectLst/>
                          <a:latin typeface="Courier"/>
                          <a:ea typeface="Times New Roman"/>
                          <a:cs typeface="Times New Roman"/>
                        </a:rPr>
                        <a:t>5</a:t>
                      </a:r>
                      <a:endParaRPr lang="en-US" sz="1100">
                        <a:effectLst/>
                        <a:latin typeface="Calibri"/>
                        <a:ea typeface="Calibri"/>
                        <a:cs typeface="Times New Roman"/>
                      </a:endParaRPr>
                    </a:p>
                  </a:txBody>
                  <a:tcPr marL="47625" marR="47625" marT="47625" marB="476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200" dirty="0">
                          <a:effectLst/>
                          <a:latin typeface="Courier"/>
                          <a:ea typeface="Times New Roman"/>
                          <a:cs typeface="Times New Roman"/>
                        </a:rPr>
                        <a:t>1</a:t>
                      </a:r>
                      <a:endParaRPr lang="en-US" sz="1100" dirty="0">
                        <a:effectLst/>
                        <a:latin typeface="Calibri"/>
                        <a:ea typeface="Calibri"/>
                        <a:cs typeface="Times New Roman"/>
                      </a:endParaRPr>
                    </a:p>
                  </a:txBody>
                  <a:tcPr marL="47625" marR="47625" marT="47625" marB="476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2161291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center of the distribution</a:t>
            </a:r>
            <a:r>
              <a:rPr lang="en-US" dirty="0"/>
              <a:t>.</a:t>
            </a:r>
          </a:p>
        </p:txBody>
      </p:sp>
      <p:graphicFrame>
        <p:nvGraphicFramePr>
          <p:cNvPr id="5" name="Table 4"/>
          <p:cNvGraphicFramePr>
            <a:graphicFrameLocks noGrp="1"/>
          </p:cNvGraphicFramePr>
          <p:nvPr>
            <p:extLst>
              <p:ext uri="{D42A27DB-BD31-4B8C-83A1-F6EECF244321}">
                <p14:modId xmlns:p14="http://schemas.microsoft.com/office/powerpoint/2010/main" val="209887569"/>
              </p:ext>
            </p:extLst>
          </p:nvPr>
        </p:nvGraphicFramePr>
        <p:xfrm>
          <a:off x="457200" y="2209800"/>
          <a:ext cx="3467100" cy="2043684"/>
        </p:xfrm>
        <a:graphic>
          <a:graphicData uri="http://schemas.openxmlformats.org/drawingml/2006/table">
            <a:tbl>
              <a:tblPr firstRow="1" firstCol="1" bandRow="1"/>
              <a:tblGrid>
                <a:gridCol w="866775"/>
                <a:gridCol w="866775"/>
                <a:gridCol w="866775"/>
                <a:gridCol w="866775"/>
              </a:tblGrid>
              <a:tr h="0">
                <a:tc>
                  <a:txBody>
                    <a:bodyPr/>
                    <a:lstStyle/>
                    <a:p>
                      <a:pPr marL="0" marR="0" algn="ctr">
                        <a:lnSpc>
                          <a:spcPct val="115000"/>
                        </a:lnSpc>
                        <a:spcBef>
                          <a:spcPts val="0"/>
                        </a:spcBef>
                        <a:spcAft>
                          <a:spcPts val="0"/>
                        </a:spcAft>
                      </a:pPr>
                      <a:r>
                        <a:rPr lang="en-US" sz="1200" b="1">
                          <a:effectLst/>
                          <a:latin typeface="Times New Roman"/>
                          <a:ea typeface="Times New Roman"/>
                          <a:cs typeface="Times New Roman"/>
                        </a:rPr>
                        <a:t>Student</a:t>
                      </a:r>
                      <a:endParaRPr lang="en-US" sz="1100">
                        <a:effectLst/>
                        <a:latin typeface="Calibri"/>
                        <a:ea typeface="Calibri"/>
                        <a:cs typeface="Times New Roman"/>
                      </a:endParaRPr>
                    </a:p>
                  </a:txBody>
                  <a:tcPr marL="47625" marR="47625" marT="47625" marB="476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EBD7"/>
                    </a:solidFill>
                  </a:tcPr>
                </a:tc>
                <a:tc>
                  <a:txBody>
                    <a:bodyPr/>
                    <a:lstStyle/>
                    <a:p>
                      <a:pPr marL="0" marR="0" algn="ctr">
                        <a:lnSpc>
                          <a:spcPct val="115000"/>
                        </a:lnSpc>
                        <a:spcBef>
                          <a:spcPts val="0"/>
                        </a:spcBef>
                        <a:spcAft>
                          <a:spcPts val="0"/>
                        </a:spcAft>
                      </a:pPr>
                      <a:r>
                        <a:rPr lang="en-US" sz="1200" b="1">
                          <a:effectLst/>
                          <a:latin typeface="Times New Roman"/>
                          <a:ea typeface="Times New Roman"/>
                          <a:cs typeface="Times New Roman"/>
                        </a:rPr>
                        <a:t>Dataset A</a:t>
                      </a:r>
                      <a:endParaRPr lang="en-US" sz="1100">
                        <a:effectLst/>
                        <a:latin typeface="Calibri"/>
                        <a:ea typeface="Calibri"/>
                        <a:cs typeface="Times New Roman"/>
                      </a:endParaRPr>
                    </a:p>
                  </a:txBody>
                  <a:tcPr marL="47625" marR="47625" marT="47625" marB="476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EBD7"/>
                    </a:solidFill>
                  </a:tcPr>
                </a:tc>
                <a:tc>
                  <a:txBody>
                    <a:bodyPr/>
                    <a:lstStyle/>
                    <a:p>
                      <a:pPr marL="0" marR="0" algn="ctr">
                        <a:lnSpc>
                          <a:spcPct val="115000"/>
                        </a:lnSpc>
                        <a:spcBef>
                          <a:spcPts val="0"/>
                        </a:spcBef>
                        <a:spcAft>
                          <a:spcPts val="0"/>
                        </a:spcAft>
                      </a:pPr>
                      <a:r>
                        <a:rPr lang="en-US" sz="1200" b="1">
                          <a:effectLst/>
                          <a:latin typeface="Times New Roman"/>
                          <a:ea typeface="Times New Roman"/>
                          <a:cs typeface="Times New Roman"/>
                        </a:rPr>
                        <a:t>Dataset B</a:t>
                      </a:r>
                      <a:endParaRPr lang="en-US" sz="1100">
                        <a:effectLst/>
                        <a:latin typeface="Calibri"/>
                        <a:ea typeface="Calibri"/>
                        <a:cs typeface="Times New Roman"/>
                      </a:endParaRPr>
                    </a:p>
                  </a:txBody>
                  <a:tcPr marL="47625" marR="47625" marT="47625" marB="476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EBD7"/>
                    </a:solidFill>
                  </a:tcPr>
                </a:tc>
                <a:tc>
                  <a:txBody>
                    <a:bodyPr/>
                    <a:lstStyle/>
                    <a:p>
                      <a:pPr marL="0" marR="0" algn="ctr">
                        <a:lnSpc>
                          <a:spcPct val="115000"/>
                        </a:lnSpc>
                        <a:spcBef>
                          <a:spcPts val="0"/>
                        </a:spcBef>
                        <a:spcAft>
                          <a:spcPts val="0"/>
                        </a:spcAft>
                      </a:pPr>
                      <a:r>
                        <a:rPr lang="en-US" sz="1200" b="1">
                          <a:effectLst/>
                          <a:latin typeface="Times New Roman"/>
                          <a:ea typeface="Times New Roman"/>
                          <a:cs typeface="Times New Roman"/>
                        </a:rPr>
                        <a:t>Dataset C</a:t>
                      </a:r>
                      <a:endParaRPr lang="en-US" sz="1100">
                        <a:effectLst/>
                        <a:latin typeface="Calibri"/>
                        <a:ea typeface="Calibri"/>
                        <a:cs typeface="Times New Roman"/>
                      </a:endParaRPr>
                    </a:p>
                  </a:txBody>
                  <a:tcPr marL="47625" marR="47625" marT="47625" marB="476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EBD7"/>
                    </a:solidFill>
                  </a:tcPr>
                </a:tc>
              </a:tr>
              <a:tr h="0">
                <a:tc>
                  <a:txBody>
                    <a:bodyPr/>
                    <a:lstStyle/>
                    <a:p>
                      <a:pPr marL="0" marR="0" algn="ctr">
                        <a:lnSpc>
                          <a:spcPct val="115000"/>
                        </a:lnSpc>
                        <a:spcBef>
                          <a:spcPts val="0"/>
                        </a:spcBef>
                        <a:spcAft>
                          <a:spcPts val="0"/>
                        </a:spcAft>
                      </a:pPr>
                      <a:r>
                        <a:rPr lang="en-US" sz="1200">
                          <a:effectLst/>
                          <a:latin typeface="Courier"/>
                          <a:ea typeface="Times New Roman"/>
                          <a:cs typeface="Times New Roman"/>
                        </a:rPr>
                        <a:t>You</a:t>
                      </a:r>
                      <a:endParaRPr lang="en-US" sz="1100">
                        <a:effectLst/>
                        <a:latin typeface="Calibri"/>
                        <a:ea typeface="Calibri"/>
                        <a:cs typeface="Times New Roman"/>
                      </a:endParaRPr>
                    </a:p>
                  </a:txBody>
                  <a:tcPr marL="47625" marR="47625" marT="47625" marB="476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200">
                          <a:effectLst/>
                          <a:latin typeface="Courier"/>
                          <a:ea typeface="Times New Roman"/>
                          <a:cs typeface="Times New Roman"/>
                        </a:rPr>
                        <a:t>3</a:t>
                      </a:r>
                      <a:endParaRPr lang="en-US" sz="1100">
                        <a:effectLst/>
                        <a:latin typeface="Calibri"/>
                        <a:ea typeface="Calibri"/>
                        <a:cs typeface="Times New Roman"/>
                      </a:endParaRPr>
                    </a:p>
                  </a:txBody>
                  <a:tcPr marL="47625" marR="47625" marT="47625" marB="476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200">
                          <a:effectLst/>
                          <a:latin typeface="Courier"/>
                          <a:ea typeface="Times New Roman"/>
                          <a:cs typeface="Times New Roman"/>
                        </a:rPr>
                        <a:t>3</a:t>
                      </a:r>
                      <a:endParaRPr lang="en-US" sz="1100">
                        <a:effectLst/>
                        <a:latin typeface="Calibri"/>
                        <a:ea typeface="Calibri"/>
                        <a:cs typeface="Times New Roman"/>
                      </a:endParaRPr>
                    </a:p>
                  </a:txBody>
                  <a:tcPr marL="47625" marR="47625" marT="47625" marB="476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200">
                          <a:effectLst/>
                          <a:latin typeface="Courier"/>
                          <a:ea typeface="Times New Roman"/>
                          <a:cs typeface="Times New Roman"/>
                        </a:rPr>
                        <a:t>3</a:t>
                      </a:r>
                      <a:endParaRPr lang="en-US" sz="1100">
                        <a:effectLst/>
                        <a:latin typeface="Calibri"/>
                        <a:ea typeface="Calibri"/>
                        <a:cs typeface="Times New Roman"/>
                      </a:endParaRPr>
                    </a:p>
                  </a:txBody>
                  <a:tcPr marL="47625" marR="47625" marT="47625" marB="476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marL="0" marR="0" algn="ctr">
                        <a:lnSpc>
                          <a:spcPct val="115000"/>
                        </a:lnSpc>
                        <a:spcBef>
                          <a:spcPts val="0"/>
                        </a:spcBef>
                        <a:spcAft>
                          <a:spcPts val="0"/>
                        </a:spcAft>
                      </a:pPr>
                      <a:r>
                        <a:rPr lang="en-US" sz="1200">
                          <a:effectLst/>
                          <a:latin typeface="Courier"/>
                          <a:ea typeface="Times New Roman"/>
                          <a:cs typeface="Times New Roman"/>
                        </a:rPr>
                        <a:t>John's</a:t>
                      </a:r>
                      <a:endParaRPr lang="en-US" sz="1100">
                        <a:effectLst/>
                        <a:latin typeface="Calibri"/>
                        <a:ea typeface="Calibri"/>
                        <a:cs typeface="Times New Roman"/>
                      </a:endParaRPr>
                    </a:p>
                  </a:txBody>
                  <a:tcPr marL="47625" marR="47625" marT="47625" marB="476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200">
                          <a:effectLst/>
                          <a:latin typeface="Courier"/>
                          <a:ea typeface="Times New Roman"/>
                          <a:cs typeface="Times New Roman"/>
                        </a:rPr>
                        <a:t>3</a:t>
                      </a:r>
                      <a:endParaRPr lang="en-US" sz="1100">
                        <a:effectLst/>
                        <a:latin typeface="Calibri"/>
                        <a:ea typeface="Calibri"/>
                        <a:cs typeface="Times New Roman"/>
                      </a:endParaRPr>
                    </a:p>
                  </a:txBody>
                  <a:tcPr marL="47625" marR="47625" marT="47625" marB="476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200">
                          <a:effectLst/>
                          <a:latin typeface="Courier"/>
                          <a:ea typeface="Times New Roman"/>
                          <a:cs typeface="Times New Roman"/>
                        </a:rPr>
                        <a:t>4</a:t>
                      </a:r>
                      <a:endParaRPr lang="en-US" sz="1100">
                        <a:effectLst/>
                        <a:latin typeface="Calibri"/>
                        <a:ea typeface="Calibri"/>
                        <a:cs typeface="Times New Roman"/>
                      </a:endParaRPr>
                    </a:p>
                  </a:txBody>
                  <a:tcPr marL="47625" marR="47625" marT="47625" marB="476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200">
                          <a:effectLst/>
                          <a:latin typeface="Courier"/>
                          <a:ea typeface="Times New Roman"/>
                          <a:cs typeface="Times New Roman"/>
                        </a:rPr>
                        <a:t>2</a:t>
                      </a:r>
                      <a:endParaRPr lang="en-US" sz="1100">
                        <a:effectLst/>
                        <a:latin typeface="Calibri"/>
                        <a:ea typeface="Calibri"/>
                        <a:cs typeface="Times New Roman"/>
                      </a:endParaRPr>
                    </a:p>
                  </a:txBody>
                  <a:tcPr marL="47625" marR="47625" marT="47625" marB="476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marL="0" marR="0" algn="ctr">
                        <a:lnSpc>
                          <a:spcPct val="115000"/>
                        </a:lnSpc>
                        <a:spcBef>
                          <a:spcPts val="0"/>
                        </a:spcBef>
                        <a:spcAft>
                          <a:spcPts val="0"/>
                        </a:spcAft>
                      </a:pPr>
                      <a:r>
                        <a:rPr lang="en-US" sz="1200">
                          <a:effectLst/>
                          <a:latin typeface="Courier"/>
                          <a:ea typeface="Times New Roman"/>
                          <a:cs typeface="Times New Roman"/>
                        </a:rPr>
                        <a:t>Maria's</a:t>
                      </a:r>
                      <a:endParaRPr lang="en-US" sz="1100">
                        <a:effectLst/>
                        <a:latin typeface="Calibri"/>
                        <a:ea typeface="Calibri"/>
                        <a:cs typeface="Times New Roman"/>
                      </a:endParaRPr>
                    </a:p>
                  </a:txBody>
                  <a:tcPr marL="47625" marR="47625" marT="47625" marB="476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200">
                          <a:effectLst/>
                          <a:latin typeface="Courier"/>
                          <a:ea typeface="Times New Roman"/>
                          <a:cs typeface="Times New Roman"/>
                        </a:rPr>
                        <a:t>3</a:t>
                      </a:r>
                      <a:endParaRPr lang="en-US" sz="1100">
                        <a:effectLst/>
                        <a:latin typeface="Calibri"/>
                        <a:ea typeface="Calibri"/>
                        <a:cs typeface="Times New Roman"/>
                      </a:endParaRPr>
                    </a:p>
                  </a:txBody>
                  <a:tcPr marL="47625" marR="47625" marT="47625" marB="476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200">
                          <a:effectLst/>
                          <a:latin typeface="Courier"/>
                          <a:ea typeface="Times New Roman"/>
                          <a:cs typeface="Times New Roman"/>
                        </a:rPr>
                        <a:t>4</a:t>
                      </a:r>
                      <a:endParaRPr lang="en-US" sz="1100">
                        <a:effectLst/>
                        <a:latin typeface="Calibri"/>
                        <a:ea typeface="Calibri"/>
                        <a:cs typeface="Times New Roman"/>
                      </a:endParaRPr>
                    </a:p>
                  </a:txBody>
                  <a:tcPr marL="47625" marR="47625" marT="47625" marB="476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200">
                          <a:effectLst/>
                          <a:latin typeface="Courier"/>
                          <a:ea typeface="Times New Roman"/>
                          <a:cs typeface="Times New Roman"/>
                        </a:rPr>
                        <a:t>2</a:t>
                      </a:r>
                      <a:endParaRPr lang="en-US" sz="1100">
                        <a:effectLst/>
                        <a:latin typeface="Calibri"/>
                        <a:ea typeface="Calibri"/>
                        <a:cs typeface="Times New Roman"/>
                      </a:endParaRPr>
                    </a:p>
                  </a:txBody>
                  <a:tcPr marL="47625" marR="47625" marT="47625" marB="476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marL="0" marR="0" algn="ctr">
                        <a:lnSpc>
                          <a:spcPct val="115000"/>
                        </a:lnSpc>
                        <a:spcBef>
                          <a:spcPts val="0"/>
                        </a:spcBef>
                        <a:spcAft>
                          <a:spcPts val="0"/>
                        </a:spcAft>
                      </a:pPr>
                      <a:r>
                        <a:rPr lang="en-US" sz="1200">
                          <a:effectLst/>
                          <a:latin typeface="Courier"/>
                          <a:ea typeface="Times New Roman"/>
                          <a:cs typeface="Times New Roman"/>
                        </a:rPr>
                        <a:t>Shareecia's</a:t>
                      </a:r>
                      <a:endParaRPr lang="en-US" sz="1100">
                        <a:effectLst/>
                        <a:latin typeface="Calibri"/>
                        <a:ea typeface="Calibri"/>
                        <a:cs typeface="Times New Roman"/>
                      </a:endParaRPr>
                    </a:p>
                  </a:txBody>
                  <a:tcPr marL="47625" marR="47625" marT="47625" marB="476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200">
                          <a:effectLst/>
                          <a:latin typeface="Courier"/>
                          <a:ea typeface="Times New Roman"/>
                          <a:cs typeface="Times New Roman"/>
                        </a:rPr>
                        <a:t>3</a:t>
                      </a:r>
                      <a:endParaRPr lang="en-US" sz="1100">
                        <a:effectLst/>
                        <a:latin typeface="Calibri"/>
                        <a:ea typeface="Calibri"/>
                        <a:cs typeface="Times New Roman"/>
                      </a:endParaRPr>
                    </a:p>
                  </a:txBody>
                  <a:tcPr marL="47625" marR="47625" marT="47625" marB="476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200">
                          <a:effectLst/>
                          <a:latin typeface="Courier"/>
                          <a:ea typeface="Times New Roman"/>
                          <a:cs typeface="Times New Roman"/>
                        </a:rPr>
                        <a:t>4</a:t>
                      </a:r>
                      <a:endParaRPr lang="en-US" sz="1100">
                        <a:effectLst/>
                        <a:latin typeface="Calibri"/>
                        <a:ea typeface="Calibri"/>
                        <a:cs typeface="Times New Roman"/>
                      </a:endParaRPr>
                    </a:p>
                  </a:txBody>
                  <a:tcPr marL="47625" marR="47625" marT="47625" marB="476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200">
                          <a:effectLst/>
                          <a:latin typeface="Courier"/>
                          <a:ea typeface="Times New Roman"/>
                          <a:cs typeface="Times New Roman"/>
                        </a:rPr>
                        <a:t>2</a:t>
                      </a:r>
                      <a:endParaRPr lang="en-US" sz="1100">
                        <a:effectLst/>
                        <a:latin typeface="Calibri"/>
                        <a:ea typeface="Calibri"/>
                        <a:cs typeface="Times New Roman"/>
                      </a:endParaRPr>
                    </a:p>
                  </a:txBody>
                  <a:tcPr marL="47625" marR="47625" marT="47625" marB="476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marL="0" marR="0" algn="ctr">
                        <a:lnSpc>
                          <a:spcPct val="115000"/>
                        </a:lnSpc>
                        <a:spcBef>
                          <a:spcPts val="0"/>
                        </a:spcBef>
                        <a:spcAft>
                          <a:spcPts val="0"/>
                        </a:spcAft>
                      </a:pPr>
                      <a:r>
                        <a:rPr lang="en-US" sz="1200">
                          <a:effectLst/>
                          <a:latin typeface="Courier"/>
                          <a:ea typeface="Times New Roman"/>
                          <a:cs typeface="Times New Roman"/>
                        </a:rPr>
                        <a:t>Luther's</a:t>
                      </a:r>
                      <a:endParaRPr lang="en-US" sz="1100">
                        <a:effectLst/>
                        <a:latin typeface="Calibri"/>
                        <a:ea typeface="Calibri"/>
                        <a:cs typeface="Times New Roman"/>
                      </a:endParaRPr>
                    </a:p>
                  </a:txBody>
                  <a:tcPr marL="47625" marR="47625" marT="47625" marB="476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200">
                          <a:effectLst/>
                          <a:latin typeface="Courier"/>
                          <a:ea typeface="Times New Roman"/>
                          <a:cs typeface="Times New Roman"/>
                        </a:rPr>
                        <a:t>3</a:t>
                      </a:r>
                      <a:endParaRPr lang="en-US" sz="1100">
                        <a:effectLst/>
                        <a:latin typeface="Calibri"/>
                        <a:ea typeface="Calibri"/>
                        <a:cs typeface="Times New Roman"/>
                      </a:endParaRPr>
                    </a:p>
                  </a:txBody>
                  <a:tcPr marL="47625" marR="47625" marT="47625" marB="476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200">
                          <a:effectLst/>
                          <a:latin typeface="Courier"/>
                          <a:ea typeface="Times New Roman"/>
                          <a:cs typeface="Times New Roman"/>
                        </a:rPr>
                        <a:t>5</a:t>
                      </a:r>
                      <a:endParaRPr lang="en-US" sz="1100">
                        <a:effectLst/>
                        <a:latin typeface="Calibri"/>
                        <a:ea typeface="Calibri"/>
                        <a:cs typeface="Times New Roman"/>
                      </a:endParaRPr>
                    </a:p>
                  </a:txBody>
                  <a:tcPr marL="47625" marR="47625" marT="47625" marB="476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200" dirty="0">
                          <a:effectLst/>
                          <a:latin typeface="Courier"/>
                          <a:ea typeface="Times New Roman"/>
                          <a:cs typeface="Times New Roman"/>
                        </a:rPr>
                        <a:t>1</a:t>
                      </a:r>
                      <a:endParaRPr lang="en-US" sz="1100" dirty="0">
                        <a:effectLst/>
                        <a:latin typeface="Calibri"/>
                        <a:ea typeface="Calibri"/>
                        <a:cs typeface="Times New Roman"/>
                      </a:endParaRPr>
                    </a:p>
                  </a:txBody>
                  <a:tcPr marL="47625" marR="47625" marT="47625" marB="476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6" name="TextBox 5"/>
          <p:cNvSpPr txBox="1"/>
          <p:nvPr/>
        </p:nvSpPr>
        <p:spPr>
          <a:xfrm>
            <a:off x="4495800" y="2286000"/>
            <a:ext cx="4114800" cy="2585323"/>
          </a:xfrm>
          <a:prstGeom prst="rect">
            <a:avLst/>
          </a:prstGeom>
          <a:noFill/>
        </p:spPr>
        <p:txBody>
          <a:bodyPr wrap="square" rtlCol="0">
            <a:spAutoFit/>
          </a:bodyPr>
          <a:lstStyle/>
          <a:p>
            <a:r>
              <a:rPr lang="en-US" dirty="0" smtClean="0"/>
              <a:t> Data set A- Your score and everyone's score is the Center of distribution.</a:t>
            </a:r>
          </a:p>
          <a:p>
            <a:endParaRPr lang="en-US" dirty="0"/>
          </a:p>
          <a:p>
            <a:r>
              <a:rPr lang="en-US" dirty="0" smtClean="0"/>
              <a:t>Data set B-  Your score is below the center of distribution.</a:t>
            </a:r>
          </a:p>
          <a:p>
            <a:endParaRPr lang="en-US" dirty="0"/>
          </a:p>
          <a:p>
            <a:r>
              <a:rPr lang="en-US" dirty="0" smtClean="0"/>
              <a:t>Data set C- yours is above the center of distribution.</a:t>
            </a:r>
            <a:endParaRPr lang="en-US" dirty="0"/>
          </a:p>
        </p:txBody>
      </p:sp>
      <p:sp>
        <p:nvSpPr>
          <p:cNvPr id="7" name="TextBox 6"/>
          <p:cNvSpPr txBox="1"/>
          <p:nvPr/>
        </p:nvSpPr>
        <p:spPr>
          <a:xfrm>
            <a:off x="762000" y="4871323"/>
            <a:ext cx="5562600" cy="1477328"/>
          </a:xfrm>
          <a:prstGeom prst="rect">
            <a:avLst/>
          </a:prstGeom>
          <a:noFill/>
        </p:spPr>
        <p:txBody>
          <a:bodyPr wrap="square" rtlCol="0">
            <a:spAutoFit/>
          </a:bodyPr>
          <a:lstStyle/>
          <a:p>
            <a:r>
              <a:rPr lang="en-US" dirty="0" smtClean="0"/>
              <a:t>Who has figured out the WHAT the center of distribution is? </a:t>
            </a:r>
          </a:p>
          <a:p>
            <a:endParaRPr lang="en-US" dirty="0" smtClean="0"/>
          </a:p>
          <a:p>
            <a:r>
              <a:rPr lang="en-US" dirty="0" smtClean="0"/>
              <a:t>Is the Center of distribution the same for each set of data?</a:t>
            </a:r>
            <a:endParaRPr lang="en-US" dirty="0"/>
          </a:p>
        </p:txBody>
      </p:sp>
    </p:spTree>
    <p:extLst>
      <p:ext uri="{BB962C8B-B14F-4D97-AF65-F5344CB8AC3E}">
        <p14:creationId xmlns:p14="http://schemas.microsoft.com/office/powerpoint/2010/main" val="2860862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Measures of Central tendency</a:t>
            </a:r>
            <a:endParaRPr lang="en-US" dirty="0"/>
          </a:p>
        </p:txBody>
      </p:sp>
      <p:sp>
        <p:nvSpPr>
          <p:cNvPr id="3" name="Content Placeholder 2"/>
          <p:cNvSpPr>
            <a:spLocks noGrp="1"/>
          </p:cNvSpPr>
          <p:nvPr>
            <p:ph idx="1"/>
          </p:nvPr>
        </p:nvSpPr>
        <p:spPr/>
        <p:txBody>
          <a:bodyPr/>
          <a:lstStyle/>
          <a:p>
            <a:r>
              <a:rPr lang="en-US" b="1" dirty="0" smtClean="0">
                <a:solidFill>
                  <a:srgbClr val="00B050"/>
                </a:solidFill>
              </a:rPr>
              <a:t>The mean- </a:t>
            </a:r>
          </a:p>
          <a:p>
            <a:r>
              <a:rPr lang="en-US" b="1" dirty="0" smtClean="0">
                <a:solidFill>
                  <a:srgbClr val="00B050"/>
                </a:solidFill>
              </a:rPr>
              <a:t>The median</a:t>
            </a:r>
          </a:p>
          <a:p>
            <a:r>
              <a:rPr lang="en-US" b="1" dirty="0" smtClean="0">
                <a:solidFill>
                  <a:srgbClr val="00B050"/>
                </a:solidFill>
              </a:rPr>
              <a:t>The mode</a:t>
            </a:r>
          </a:p>
          <a:p>
            <a:endParaRPr lang="en-US" dirty="0"/>
          </a:p>
          <a:p>
            <a:r>
              <a:rPr lang="en-US" dirty="0" smtClean="0">
                <a:solidFill>
                  <a:srgbClr val="00B050"/>
                </a:solidFill>
              </a:rPr>
              <a:t>Lets watch the video to decide how to use them.</a:t>
            </a:r>
          </a:p>
          <a:p>
            <a:endParaRPr lang="en-US" dirty="0" smtClean="0">
              <a:hlinkClick r:id="rId2"/>
            </a:endParaRPr>
          </a:p>
          <a:p>
            <a:r>
              <a:rPr lang="en-US" b="1" dirty="0" smtClean="0">
                <a:hlinkClick r:id="rId2"/>
              </a:rPr>
              <a:t>http</a:t>
            </a:r>
            <a:r>
              <a:rPr lang="en-US" b="1" dirty="0">
                <a:hlinkClick r:id="rId2"/>
              </a:rPr>
              <a:t>://</a:t>
            </a:r>
            <a:r>
              <a:rPr lang="en-US" b="1" dirty="0" smtClean="0">
                <a:hlinkClick r:id="rId2"/>
              </a:rPr>
              <a:t>onlinestatbook.com/2/summarizing_distributions/measuresM.html</a:t>
            </a:r>
            <a:r>
              <a:rPr lang="en-US" b="1" dirty="0" smtClean="0"/>
              <a:t> </a:t>
            </a:r>
            <a:endParaRPr lang="en-US" b="1" dirty="0"/>
          </a:p>
        </p:txBody>
      </p:sp>
    </p:spTree>
    <p:extLst>
      <p:ext uri="{BB962C8B-B14F-4D97-AF65-F5344CB8AC3E}">
        <p14:creationId xmlns:p14="http://schemas.microsoft.com/office/powerpoint/2010/main" val="35014454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Picture of the mean</a:t>
            </a:r>
            <a:endParaRPr lang="en-US" dirty="0"/>
          </a:p>
        </p:txBody>
      </p:sp>
      <p:pic>
        <p:nvPicPr>
          <p:cNvPr id="4" name="Picture 3" descr="http://onlinestatbook.com/2/summarizing_distributions/graphics/balance1.jpg"/>
          <p:cNvPicPr/>
          <p:nvPr/>
        </p:nvPicPr>
        <p:blipFill>
          <a:blip r:embed="rId3">
            <a:extLst>
              <a:ext uri="{28A0092B-C50C-407E-A947-70E740481C1C}">
                <a14:useLocalDpi xmlns:a14="http://schemas.microsoft.com/office/drawing/2010/main" val="0"/>
              </a:ext>
            </a:extLst>
          </a:blip>
          <a:srcRect/>
          <a:stretch>
            <a:fillRect/>
          </a:stretch>
        </p:blipFill>
        <p:spPr bwMode="auto">
          <a:xfrm>
            <a:off x="533400" y="2362201"/>
            <a:ext cx="6419850" cy="1662112"/>
          </a:xfrm>
          <a:prstGeom prst="rect">
            <a:avLst/>
          </a:prstGeom>
          <a:noFill/>
          <a:ln>
            <a:noFill/>
          </a:ln>
        </p:spPr>
      </p:pic>
      <p:sp>
        <p:nvSpPr>
          <p:cNvPr id="5" name="TextBox 4"/>
          <p:cNvSpPr txBox="1"/>
          <p:nvPr/>
        </p:nvSpPr>
        <p:spPr>
          <a:xfrm>
            <a:off x="381000" y="4267200"/>
            <a:ext cx="8382000" cy="2031325"/>
          </a:xfrm>
          <a:prstGeom prst="rect">
            <a:avLst/>
          </a:prstGeom>
          <a:noFill/>
        </p:spPr>
        <p:txBody>
          <a:bodyPr wrap="square" rtlCol="0">
            <a:spAutoFit/>
          </a:bodyPr>
          <a:lstStyle/>
          <a:p>
            <a:r>
              <a:rPr lang="en-US" i="1" cap="small" dirty="0"/>
              <a:t>Balance Scale</a:t>
            </a:r>
            <a:endParaRPr lang="en-US" dirty="0"/>
          </a:p>
          <a:p>
            <a:r>
              <a:rPr lang="en-US" dirty="0"/>
              <a:t>One definition of central tendency is the point at which the distribution is in balance. Figure 2 shows the distribution of the five numbers 2, 3, 4, 9, 16 placed upon a balance scale. If each number weighs one pound, and is placed at its position along the number line, then it would be possible to balance them by placing a fulcrum at 6.8.</a:t>
            </a:r>
          </a:p>
          <a:p>
            <a:endParaRPr lang="en-US" dirty="0"/>
          </a:p>
        </p:txBody>
      </p:sp>
    </p:spTree>
    <p:extLst>
      <p:ext uri="{BB962C8B-B14F-4D97-AF65-F5344CB8AC3E}">
        <p14:creationId xmlns:p14="http://schemas.microsoft.com/office/powerpoint/2010/main" val="5918938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median</a:t>
            </a:r>
            <a:endParaRPr lang="en-US" dirty="0"/>
          </a:p>
        </p:txBody>
      </p:sp>
      <p:sp>
        <p:nvSpPr>
          <p:cNvPr id="3" name="Content Placeholder 2"/>
          <p:cNvSpPr>
            <a:spLocks noGrp="1"/>
          </p:cNvSpPr>
          <p:nvPr>
            <p:ph idx="1"/>
          </p:nvPr>
        </p:nvSpPr>
        <p:spPr/>
        <p:txBody>
          <a:bodyPr>
            <a:normAutofit/>
          </a:bodyPr>
          <a:lstStyle/>
          <a:p>
            <a:pPr marL="114300" indent="0">
              <a:buNone/>
            </a:pPr>
            <a:r>
              <a:rPr lang="en-US" dirty="0" smtClean="0"/>
              <a:t>The </a:t>
            </a:r>
            <a:r>
              <a:rPr lang="en-US" dirty="0"/>
              <a:t>median </a:t>
            </a:r>
            <a:r>
              <a:rPr lang="en-US" dirty="0" smtClean="0"/>
              <a:t>is </a:t>
            </a:r>
            <a:r>
              <a:rPr lang="en-US" dirty="0"/>
              <a:t>the 50th percentile of a distribution. To find the median of a number of values, first order them, then find the observation in the middle: the median of 5, 2, 7, 9, and 4 is 5. (Note that if there is an even number of values, one takes the average of the middle two: the median of 4, 6, 8, and 10 is 7.) The median is often more appropriate than the mean in skewed distributions and in situations with outliers.</a:t>
            </a:r>
          </a:p>
        </p:txBody>
      </p:sp>
    </p:spTree>
    <p:extLst>
      <p:ext uri="{BB962C8B-B14F-4D97-AF65-F5344CB8AC3E}">
        <p14:creationId xmlns:p14="http://schemas.microsoft.com/office/powerpoint/2010/main" val="35770096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a:t>
            </a:r>
            <a:endParaRPr lang="en-US" dirty="0"/>
          </a:p>
        </p:txBody>
      </p:sp>
      <p:sp>
        <p:nvSpPr>
          <p:cNvPr id="3" name="Content Placeholder 2"/>
          <p:cNvSpPr>
            <a:spLocks noGrp="1"/>
          </p:cNvSpPr>
          <p:nvPr>
            <p:ph idx="1"/>
          </p:nvPr>
        </p:nvSpPr>
        <p:spPr/>
        <p:txBody>
          <a:bodyPr/>
          <a:lstStyle/>
          <a:p>
            <a:r>
              <a:rPr lang="en-US" dirty="0"/>
              <a:t>The mode is a measure of central tendency. It is the most frequent value in a distribution: the mode of 3, 4, 4, 5, 5, 5, 8 is 5. Note that the mode may be very different from the mean and the median.</a:t>
            </a:r>
          </a:p>
        </p:txBody>
      </p:sp>
    </p:spTree>
    <p:extLst>
      <p:ext uri="{BB962C8B-B14F-4D97-AF65-F5344CB8AC3E}">
        <p14:creationId xmlns:p14="http://schemas.microsoft.com/office/powerpoint/2010/main" val="117483087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115</TotalTime>
  <Words>701</Words>
  <Application>Microsoft Office PowerPoint</Application>
  <PresentationFormat>On-screen Show (4:3)</PresentationFormat>
  <Paragraphs>92</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Apothecary</vt:lpstr>
      <vt:lpstr>Central Tendency</vt:lpstr>
      <vt:lpstr>What is "central tendency," and why do we want to know the central tendency of a group of scores? </vt:lpstr>
      <vt:lpstr>You know you gone…</vt:lpstr>
      <vt:lpstr>3 different ways to look at your score</vt:lpstr>
      <vt:lpstr>center of the distribution.</vt:lpstr>
      <vt:lpstr>Measures of Central tendency</vt:lpstr>
      <vt:lpstr>Picture of the mean</vt:lpstr>
      <vt:lpstr>median</vt:lpstr>
      <vt:lpstr>mode</vt:lpstr>
      <vt:lpstr>Let’s not forget about …</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Central Tendency</dc:title>
  <dc:creator>EAA-PLTW</dc:creator>
  <cp:lastModifiedBy>Staff</cp:lastModifiedBy>
  <cp:revision>10</cp:revision>
  <dcterms:created xsi:type="dcterms:W3CDTF">2014-11-29T14:24:55Z</dcterms:created>
  <dcterms:modified xsi:type="dcterms:W3CDTF">2014-12-03T14:08:14Z</dcterms:modified>
</cp:coreProperties>
</file>